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zh-TW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C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86667" autoAdjust="0"/>
  </p:normalViewPr>
  <p:slideViewPr>
    <p:cSldViewPr>
      <p:cViewPr>
        <p:scale>
          <a:sx n="125" d="100"/>
          <a:sy n="125" d="100"/>
        </p:scale>
        <p:origin x="1301" y="-511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E:\Shao_Lee\++\Thermal\7.OTHERS\product sheet\未命名-1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8108"/>
            <a:ext cx="7560000" cy="1069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0210" y="-63308"/>
            <a:ext cx="7596000" cy="119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161" y="9051006"/>
            <a:ext cx="434275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5000" y="4270691"/>
            <a:ext cx="3175000" cy="55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1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E:\Shao_Lee\++\Thermal\7.OTHERS\product sheet\未命名-1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93" y="-6351"/>
            <a:ext cx="7566025" cy="1069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Shao_Lee\++\Thermal\7.OTHERS\product sheet\未命名-1-0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450156"/>
            <a:ext cx="658495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E:\Shao_Lee\++\Thermal\7.OTHERS\product sheet\未命名-1-09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0382498"/>
            <a:ext cx="7560000" cy="31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90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0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5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5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9EDC7-1D5A-430F-A79D-3D2B2607780C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7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3348-3F9E-4C41-B368-8DACFDEFA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17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/>
          <p:cNvSpPr txBox="1">
            <a:spLocks noChangeArrowheads="1"/>
          </p:cNvSpPr>
          <p:nvPr/>
        </p:nvSpPr>
        <p:spPr>
          <a:xfrm>
            <a:off x="4079544" y="1326546"/>
            <a:ext cx="3356796" cy="2724010"/>
          </a:xfrm>
          <a:prstGeom prst="rect">
            <a:avLst/>
          </a:prstGeom>
        </p:spPr>
        <p:txBody>
          <a:bodyPr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100" dirty="0">
                <a:latin typeface="Teko" panose="02000000000000000000" pitchFamily="2" charset="0"/>
                <a:cs typeface="Teko" panose="02000000000000000000" pitchFamily="2" charset="0"/>
              </a:rPr>
              <a:t>Building on the popularity of our CryoFuze Violet thermal paste, Cooler Master is adding more colors to the CryoFuze with CryoFuze 5. Featuring a multi-color, nanoparticle-based compound, </a:t>
            </a:r>
            <a:r>
              <a:rPr lang="en-US" altLang="zh-CN" sz="1100" dirty="0" err="1" smtClean="0">
                <a:latin typeface="Teko" panose="02000000000000000000" pitchFamily="2" charset="0"/>
                <a:cs typeface="Teko" panose="02000000000000000000" pitchFamily="2" charset="0"/>
              </a:rPr>
              <a:t>CryoFuze</a:t>
            </a:r>
            <a:r>
              <a:rPr lang="en-US" altLang="zh-CN" sz="1100" dirty="0" smtClean="0">
                <a:latin typeface="Teko" panose="02000000000000000000" pitchFamily="2" charset="0"/>
                <a:cs typeface="Teko" panose="02000000000000000000" pitchFamily="2" charset="0"/>
              </a:rPr>
              <a:t> 5 </a:t>
            </a:r>
            <a:r>
              <a:rPr lang="en-US" altLang="zh-CN" sz="1100" dirty="0">
                <a:latin typeface="Teko" panose="02000000000000000000" pitchFamily="2" charset="0"/>
                <a:cs typeface="Teko" panose="02000000000000000000" pitchFamily="2" charset="0"/>
              </a:rPr>
              <a:t>provides excellent thermal conductivity on all processing components. Its low thermal impedance greatly improves performance while a balanced viscosity and electrically insulated composition delivers exceptional bonding with effortless application and clean up. CryoFuze 5 is non-corrosive and oxidation resistant, leaving contact surfaces unharmed and preventing solidification and drying. CryoFuze 5 has a versatile range of temperature performance, maintaining stability from -50</a:t>
            </a:r>
            <a:r>
              <a:rPr lang="en-US" altLang="zh-CN" sz="11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°</a:t>
            </a:r>
            <a:r>
              <a:rPr lang="en-US" altLang="zh-CN" sz="1100" dirty="0">
                <a:latin typeface="Teko" panose="02000000000000000000" pitchFamily="2" charset="0"/>
                <a:cs typeface="Teko" panose="02000000000000000000" pitchFamily="2" charset="0"/>
              </a:rPr>
              <a:t>C up to 240</a:t>
            </a:r>
            <a:r>
              <a:rPr lang="en-US" altLang="zh-CN" sz="11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°</a:t>
            </a:r>
            <a:r>
              <a:rPr lang="en-US" altLang="zh-CN" sz="1100" dirty="0">
                <a:latin typeface="Teko" panose="02000000000000000000" pitchFamily="2" charset="0"/>
                <a:cs typeface="Teko" panose="02000000000000000000" pitchFamily="2" charset="0"/>
              </a:rPr>
              <a:t>C. Brighten up your cooling performance with </a:t>
            </a:r>
            <a:r>
              <a:rPr lang="en-US" altLang="zh-CN" sz="1100" dirty="0" err="1" smtClean="0">
                <a:latin typeface="Teko" panose="02000000000000000000" pitchFamily="2" charset="0"/>
                <a:cs typeface="Teko" panose="02000000000000000000" pitchFamily="2" charset="0"/>
              </a:rPr>
              <a:t>CryoFuze</a:t>
            </a:r>
            <a:r>
              <a:rPr lang="en-US" altLang="zh-CN" sz="1100" dirty="0" smtClean="0">
                <a:latin typeface="Teko" panose="02000000000000000000" pitchFamily="2" charset="0"/>
                <a:cs typeface="Teko" panose="02000000000000000000" pitchFamily="2" charset="0"/>
              </a:rPr>
              <a:t> </a:t>
            </a:r>
            <a:r>
              <a:rPr lang="en-US" altLang="zh-CN" sz="1100" dirty="0">
                <a:latin typeface="Teko" panose="02000000000000000000" pitchFamily="2" charset="0"/>
                <a:cs typeface="Teko" panose="02000000000000000000" pitchFamily="2" charset="0"/>
              </a:rPr>
              <a:t>5.</a:t>
            </a:r>
          </a:p>
          <a:p>
            <a:pPr marL="0" indent="0" fontAlgn="base">
              <a:buNone/>
            </a:pPr>
            <a:endParaRPr lang="nl-NL" altLang="zh-CN" sz="1100" dirty="0">
              <a:latin typeface="Teko" panose="02000000000000000000" pitchFamily="2" charset="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nl-NL" altLang="zh-CN" sz="1100" dirty="0">
              <a:latin typeface="Teko" panose="02000000000000000000" pitchFamily="2" charset="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en-US" altLang="zh-CN" sz="1100" dirty="0">
              <a:latin typeface="Teko" panose="02000000000000000000" pitchFamily="2" charset="0"/>
              <a:cs typeface="Teko" panose="02000000000000000000" pitchFamily="2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1876" y="4297355"/>
            <a:ext cx="3130178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30"/>
              </a:lnSpc>
            </a:pPr>
            <a:r>
              <a:rPr lang="en-US" altLang="zh-TW" sz="4100" spc="-100" dirty="0">
                <a:solidFill>
                  <a:srgbClr val="63C2C4"/>
                </a:solidFill>
                <a:latin typeface="Teko SemiBold" panose="02000000000000000000" pitchFamily="2" charset="0"/>
                <a:cs typeface="Teko SemiBold" panose="02000000000000000000" pitchFamily="2" charset="0"/>
              </a:rPr>
              <a:t>CRYOFUZE VIOLET 5</a:t>
            </a:r>
          </a:p>
        </p:txBody>
      </p:sp>
      <p:sp>
        <p:nvSpPr>
          <p:cNvPr id="70" name="TextBox 23"/>
          <p:cNvSpPr txBox="1">
            <a:spLocks noChangeArrowheads="1"/>
          </p:cNvSpPr>
          <p:nvPr/>
        </p:nvSpPr>
        <p:spPr bwMode="auto">
          <a:xfrm>
            <a:off x="5438211" y="8083004"/>
            <a:ext cx="1912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ko SemiBold" panose="02000000000000000000" pitchFamily="2" charset="0"/>
                <a:ea typeface="Noto Sans" panose="020B0502040504020204" pitchFamily="34" charset="0"/>
                <a:cs typeface="Teko SemiBold" panose="02000000000000000000" pitchFamily="2" charset="0"/>
              </a:rPr>
              <a:t> Anhygroscopic composition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Teko SemiBold" panose="02000000000000000000" pitchFamily="2" charset="0"/>
              <a:ea typeface="Noto Sans" panose="020B0502040504020204" pitchFamily="34" charset="0"/>
              <a:cs typeface="Teko SemiBold" panose="02000000000000000000" pitchFamily="2" charset="0"/>
            </a:endParaRPr>
          </a:p>
        </p:txBody>
      </p:sp>
      <p:sp>
        <p:nvSpPr>
          <p:cNvPr id="76" name="TextBox 23"/>
          <p:cNvSpPr txBox="1">
            <a:spLocks noChangeArrowheads="1"/>
          </p:cNvSpPr>
          <p:nvPr/>
        </p:nvSpPr>
        <p:spPr bwMode="auto">
          <a:xfrm>
            <a:off x="2988543" y="8166045"/>
            <a:ext cx="19270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9pPr>
          </a:lstStyle>
          <a:p>
            <a:pPr algn="ctr"/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ko SemiBold" panose="02000000000000000000" pitchFamily="2" charset="0"/>
                <a:ea typeface="Noto Sans" panose="020B0502040504020204" pitchFamily="34" charset="0"/>
                <a:cs typeface="Teko SemiBold" panose="02000000000000000000" pitchFamily="2" charset="0"/>
              </a:rPr>
              <a:t>Multi-color</a:t>
            </a:r>
          </a:p>
          <a:p>
            <a:pPr algn="ctr"/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ko SemiBold" panose="02000000000000000000" pitchFamily="2" charset="0"/>
                <a:ea typeface="Noto Sans" panose="020B0502040504020204" pitchFamily="34" charset="0"/>
                <a:cs typeface="Teko SemiBold" panose="02000000000000000000" pitchFamily="2" charset="0"/>
              </a:rPr>
              <a:t>compound</a:t>
            </a:r>
          </a:p>
        </p:txBody>
      </p:sp>
      <p:sp>
        <p:nvSpPr>
          <p:cNvPr id="7" name="矩形 6"/>
          <p:cNvSpPr/>
          <p:nvPr/>
        </p:nvSpPr>
        <p:spPr>
          <a:xfrm>
            <a:off x="534576" y="8166045"/>
            <a:ext cx="19966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ko SemiBold" panose="02000000000000000000" pitchFamily="2" charset="0"/>
                <a:ea typeface="Noto Sans" panose="020B0502040504020204" pitchFamily="34" charset="0"/>
                <a:cs typeface="Teko SemiBold" panose="02000000000000000000" pitchFamily="2" charset="0"/>
              </a:rPr>
              <a:t>Exceptional thermal conductivity</a:t>
            </a:r>
          </a:p>
        </p:txBody>
      </p:sp>
      <p:sp>
        <p:nvSpPr>
          <p:cNvPr id="8" name="矩形 7"/>
          <p:cNvSpPr/>
          <p:nvPr/>
        </p:nvSpPr>
        <p:spPr>
          <a:xfrm>
            <a:off x="500971" y="8575347"/>
            <a:ext cx="22408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" pitchFamily="34" charset="0"/>
                <a:ea typeface="Meiryo" pitchFamily="34" charset="-128"/>
                <a:cs typeface="Meiryo" pitchFamily="34" charset="-128"/>
              </a:rPr>
              <a:t>Exceptional thermal conductivity handles even the most extreme system builds.</a:t>
            </a:r>
            <a:endParaRPr lang="nl-NL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Noto Sans" pitchFamily="34" charset="0"/>
              <a:ea typeface="Meiryo" pitchFamily="34" charset="-128"/>
              <a:cs typeface="Meiryo" pitchFamily="34" charset="-128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72519" y="8581543"/>
            <a:ext cx="2429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" pitchFamily="34" charset="0"/>
                <a:ea typeface="Meiryo" pitchFamily="34" charset="-128"/>
                <a:cs typeface="Meiryo" pitchFamily="34" charset="-128"/>
              </a:rPr>
              <a:t>A multi-color compound utilizes a superior composition.</a:t>
            </a:r>
          </a:p>
        </p:txBody>
      </p:sp>
      <p:sp>
        <p:nvSpPr>
          <p:cNvPr id="11" name="矩形 10"/>
          <p:cNvSpPr/>
          <p:nvPr/>
        </p:nvSpPr>
        <p:spPr>
          <a:xfrm>
            <a:off x="5356596" y="8443044"/>
            <a:ext cx="22046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" pitchFamily="34" charset="0"/>
                <a:ea typeface="Meiryo" pitchFamily="34" charset="-128"/>
                <a:cs typeface="Meiryo" pitchFamily="34" charset="-128"/>
              </a:rPr>
              <a:t>An Anhygroscopic formula with a balanced viscosity and electrical insulation allow for easy application and clean up.</a:t>
            </a: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31" y="6848366"/>
            <a:ext cx="1508329" cy="1291867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979" y="7104143"/>
            <a:ext cx="1082597" cy="1002143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775" y="6884072"/>
            <a:ext cx="1025306" cy="767426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31" y="6838105"/>
            <a:ext cx="497674" cy="541483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876" y="1321705"/>
            <a:ext cx="2144649" cy="252018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328" y="6890759"/>
            <a:ext cx="1263900" cy="11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4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:\Shao_Lee\++\Thermal\7.OTHERS\product sheet\未命名-1-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2322364"/>
            <a:ext cx="2163762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E:\Shao_Lee\++\Thermal\7.OTHERS\product sheet\未命名-1-0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00" y="6402748"/>
            <a:ext cx="2163762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3348583" y="340248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87525" y="639619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1" dirty="0">
                <a:solidFill>
                  <a:schemeClr val="bg1"/>
                </a:solidFill>
                <a:latin typeface="Teko SemiBold" panose="02000000000000000000" pitchFamily="2" charset="0"/>
                <a:cs typeface="Teko SemiBold" panose="02000000000000000000" pitchFamily="2" charset="0"/>
              </a:rPr>
              <a:t>Exceptional thermal conductivity - Exceptional thermal conductivity handles even the most extreme system builds.</a:t>
            </a:r>
          </a:p>
          <a:p>
            <a:endParaRPr lang="en-US" altLang="zh-CN" sz="900" b="1" dirty="0">
              <a:solidFill>
                <a:schemeClr val="bg1"/>
              </a:solidFill>
              <a:latin typeface="Teko SemiBold" panose="02000000000000000000" pitchFamily="2" charset="0"/>
              <a:cs typeface="Teko SemiBold" panose="02000000000000000000" pitchFamily="2" charset="0"/>
            </a:endParaRPr>
          </a:p>
          <a:p>
            <a:r>
              <a:rPr lang="en-US" altLang="zh-CN" sz="900" b="1" dirty="0">
                <a:solidFill>
                  <a:schemeClr val="bg1"/>
                </a:solidFill>
                <a:latin typeface="Teko SemiBold" panose="02000000000000000000" pitchFamily="2" charset="0"/>
                <a:cs typeface="Teko SemiBold" panose="02000000000000000000" pitchFamily="2" charset="0"/>
              </a:rPr>
              <a:t>Multi-color compound -  A multi-color compound utilizes a superior composition.</a:t>
            </a:r>
          </a:p>
          <a:p>
            <a:pPr algn="ctr"/>
            <a:endParaRPr lang="en-US" altLang="zh-CN" sz="900" b="1" dirty="0">
              <a:solidFill>
                <a:schemeClr val="bg1"/>
              </a:solidFill>
              <a:latin typeface="Teko SemiBold" panose="02000000000000000000" pitchFamily="2" charset="0"/>
              <a:cs typeface="Teko SemiBold" panose="02000000000000000000" pitchFamily="2" charset="0"/>
            </a:endParaRPr>
          </a:p>
          <a:p>
            <a:r>
              <a:rPr lang="en-US" altLang="zh-CN" sz="900" b="1" dirty="0">
                <a:solidFill>
                  <a:schemeClr val="bg1"/>
                </a:solidFill>
                <a:latin typeface="Teko SemiBold" panose="02000000000000000000" pitchFamily="2" charset="0"/>
                <a:cs typeface="Teko SemiBold" panose="02000000000000000000" pitchFamily="2" charset="0"/>
              </a:rPr>
              <a:t>Anhygroscopic composition - An Anhygroscopic formula with a balanced viscosity and electrical insulation allow for easy application and clean up.</a:t>
            </a:r>
          </a:p>
          <a:p>
            <a:endParaRPr lang="en-US" altLang="zh-CN" sz="900" b="1" dirty="0">
              <a:solidFill>
                <a:schemeClr val="bg1"/>
              </a:solidFill>
              <a:latin typeface="Teko SemiBold" panose="02000000000000000000" pitchFamily="2" charset="0"/>
              <a:cs typeface="Teko SemiBold" panose="02000000000000000000" pitchFamily="2" charset="0"/>
            </a:endParaRPr>
          </a:p>
          <a:p>
            <a:r>
              <a:rPr lang="en-US" altLang="zh-CN" sz="900" b="1" dirty="0">
                <a:solidFill>
                  <a:schemeClr val="bg1"/>
                </a:solidFill>
                <a:latin typeface="Teko SemiBold" panose="02000000000000000000" pitchFamily="2" charset="0"/>
                <a:cs typeface="Teko SemiBold" panose="02000000000000000000" pitchFamily="2" charset="0"/>
              </a:rPr>
              <a:t>High-performance - Stable performance under a wide range of temperatures, ranging from -50 to 240℃.</a:t>
            </a:r>
          </a:p>
        </p:txBody>
      </p:sp>
      <p:graphicFrame>
        <p:nvGraphicFramePr>
          <p:cNvPr id="12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782105"/>
              </p:ext>
            </p:extLst>
          </p:nvPr>
        </p:nvGraphicFramePr>
        <p:xfrm>
          <a:off x="474200" y="8817654"/>
          <a:ext cx="3061923" cy="1296000"/>
        </p:xfrm>
        <a:graphic>
          <a:graphicData uri="http://schemas.openxmlformats.org/drawingml/2006/table">
            <a:tbl>
              <a:tblPr/>
              <a:tblGrid>
                <a:gridCol w="152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</a:rPr>
                        <a:t>Net weight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0.009 kg</a:t>
                      </a:r>
                      <a:endParaRPr kumimoji="0" lang="zh-TW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</a:rPr>
                        <a:t>Gross weight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0.025 kg</a:t>
                      </a:r>
                      <a:endParaRPr kumimoji="0" lang="zh-TW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</a:rPr>
                        <a:t>Package </a:t>
                      </a:r>
                      <a:r>
                        <a:rPr kumimoji="0" lang="en-US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SimSun" panose="02010600030101010101" pitchFamily="2" charset="-122"/>
                        </a:rPr>
                        <a:t>dimension </a:t>
                      </a: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SimSun" panose="02010600030101010101" pitchFamily="2" charset="-122"/>
                        </a:rPr>
                        <a:t>(L x W X H)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2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13.5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cm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</a:rPr>
                        <a:t>Carton dimension </a:t>
                      </a: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</a:rPr>
                        <a:t>(L x W x H)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E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43.5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29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17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cm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</a:rPr>
                        <a:t>Units/CTN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120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950558"/>
              </p:ext>
            </p:extLst>
          </p:nvPr>
        </p:nvGraphicFramePr>
        <p:xfrm>
          <a:off x="3751092" y="8830673"/>
          <a:ext cx="3168352" cy="1000901"/>
        </p:xfrm>
        <a:graphic>
          <a:graphicData uri="http://schemas.openxmlformats.org/drawingml/2006/table">
            <a:tbl>
              <a:tblPr/>
              <a:tblGrid>
                <a:gridCol w="757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8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1461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Cont.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Noto Sans" panose="020B050204050402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W/ Pallet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Noto Sans" panose="020B050204050402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Carton/ Pallet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Noto Sans" panose="020B050204050402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W/O Pallet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Noto Sans" panose="020B050204050402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006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20’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Noto Sans" panose="020B050204050402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84480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88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Noto Sans" panose="020B0502040504020204" pitchFamily="34" charset="0"/>
                          <a:cs typeface="Verdana" panose="020B0604030504040204" pitchFamily="34" charset="0"/>
                        </a:rPr>
                        <a:t>N/A</a:t>
                      </a: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17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40’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Noto Sans" panose="020B050204050402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190080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88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Noto Sans" panose="020B0502040504020204" pitchFamily="34" charset="0"/>
                          <a:cs typeface="Verdana" panose="020B0604030504040204" pitchFamily="34" charset="0"/>
                        </a:rPr>
                        <a:t>N/A</a:t>
                      </a: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17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40 HQ</a:t>
                      </a:r>
                      <a:endParaRPr kumimoji="0" lang="nl-NL" alt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Noto Sans" panose="020B050204050402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207360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96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Noto Sans" panose="020B0502040504020204" pitchFamily="34" charset="0"/>
                          <a:cs typeface="Verdana" panose="020B0604030504040204" pitchFamily="34" charset="0"/>
                        </a:rPr>
                        <a:t>N/A</a:t>
                      </a:r>
                    </a:p>
                  </a:txBody>
                  <a:tcPr marL="60278" marR="60278" marT="0" marB="0" anchor="ctr" anchorCtr="1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273816"/>
              </p:ext>
            </p:extLst>
          </p:nvPr>
        </p:nvGraphicFramePr>
        <p:xfrm>
          <a:off x="475860" y="3059311"/>
          <a:ext cx="4744932" cy="2935102"/>
        </p:xfrm>
        <a:graphic>
          <a:graphicData uri="http://schemas.openxmlformats.org/drawingml/2006/table">
            <a:tbl>
              <a:tblPr bandRow="1">
                <a:tableStyleId>{2A488322-F2BA-4B5B-9748-0D474271808F}</a:tableStyleId>
              </a:tblPr>
              <a:tblGrid>
                <a:gridCol w="20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Product Name 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CryoFuze</a:t>
                      </a:r>
                      <a:r>
                        <a:rPr kumimoji="0" lang="en-US" altLang="zh-CN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 5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zh-TW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Product Number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MGY-ADSR-N03G-R1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MGY-ADSG-N03G-R1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MGY-ADSB-N03G-R1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MGY-ADSY-N03G-R1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MGY-ADSK-N03G-R1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MGY-ADSW-N03G-R1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Color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Red/Yellow/Green/Blue/Black/White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866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800" dirty="0"/>
                        <a:t>Viscosity 22°C(</a:t>
                      </a:r>
                      <a:r>
                        <a:rPr lang="en-US" altLang="zh-TW" sz="800" dirty="0" err="1"/>
                        <a:t>Pa.s</a:t>
                      </a:r>
                      <a:r>
                        <a:rPr lang="en-US" altLang="zh-TW" sz="800" dirty="0"/>
                        <a:t>) 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100</a:t>
                      </a:r>
                      <a:endParaRPr kumimoji="0" lang="pl-PL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Specific Gravity (25℃)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3.0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6700899"/>
                  </a:ext>
                </a:extLst>
              </a:tr>
              <a:tr h="323576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Weight(g)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Noto Sans" panose="020B0604020202020204" charset="0"/>
                          <a:ea typeface="Noto Sans" panose="020B0604020202020204" charset="0"/>
                          <a:cs typeface="+mn-cs"/>
                        </a:rPr>
                        <a:t>3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Scraper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Yes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Grease Cleaner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Noto Sans" panose="020B0604020202020204" charset="0"/>
                          <a:ea typeface="Noto Sans" panose="020B0604020202020204" charset="0"/>
                        </a:rPr>
                        <a:t>Yes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Noto Sans" panose="020B0604020202020204" charset="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897105"/>
              </p:ext>
            </p:extLst>
          </p:nvPr>
        </p:nvGraphicFramePr>
        <p:xfrm>
          <a:off x="474200" y="6858868"/>
          <a:ext cx="6180623" cy="1643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0208">
                  <a:extLst>
                    <a:ext uri="{9D8B030D-6E8A-4147-A177-3AD203B41FA5}">
                      <a16:colId xmlns:a16="http://schemas.microsoft.com/office/drawing/2014/main" val="1245620218"/>
                    </a:ext>
                  </a:extLst>
                </a:gridCol>
                <a:gridCol w="2060207">
                  <a:extLst>
                    <a:ext uri="{9D8B030D-6E8A-4147-A177-3AD203B41FA5}">
                      <a16:colId xmlns:a16="http://schemas.microsoft.com/office/drawing/2014/main" val="2967226930"/>
                    </a:ext>
                  </a:extLst>
                </a:gridCol>
                <a:gridCol w="2060208">
                  <a:extLst>
                    <a:ext uri="{9D8B030D-6E8A-4147-A177-3AD203B41FA5}">
                      <a16:colId xmlns:a16="http://schemas.microsoft.com/office/drawing/2014/main" val="802849885"/>
                    </a:ext>
                  </a:extLst>
                </a:gridCol>
              </a:tblGrid>
              <a:tr h="234817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Product Number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EAN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UPC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66911"/>
                  </a:ext>
                </a:extLst>
              </a:tr>
              <a:tr h="234817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MGY-ADSR-N03G-R1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4719512146958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884102119279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30789"/>
                  </a:ext>
                </a:extLst>
              </a:tr>
              <a:tr h="234817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MGY-ADSG-N03G-R1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4719512146941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884102119262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616977"/>
                  </a:ext>
                </a:extLst>
              </a:tr>
              <a:tr h="234817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MGY-ADSB-N03G-R1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4719512146965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884102119286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050935"/>
                  </a:ext>
                </a:extLst>
              </a:tr>
              <a:tr h="234817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MGY-ADSY-N03G-R1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4719512146972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884102119293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958853"/>
                  </a:ext>
                </a:extLst>
              </a:tr>
              <a:tr h="234817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MGY-ADSK-N03G-R1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4719512146989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884102119309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267"/>
                  </a:ext>
                </a:extLst>
              </a:tr>
              <a:tr h="234817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MGY-ADSW-N03G-R1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4719512146996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884102119316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411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84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8678</TotalTime>
  <Words>347</Words>
  <Application>Microsoft Office PowerPoint</Application>
  <PresentationFormat>自訂</PresentationFormat>
  <Paragraphs>87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3" baseType="lpstr">
      <vt:lpstr>Meiryo</vt:lpstr>
      <vt:lpstr>Noto Sans</vt:lpstr>
      <vt:lpstr>新細明體</vt:lpstr>
      <vt:lpstr>Teko</vt:lpstr>
      <vt:lpstr>Teko SemiBold</vt:lpstr>
      <vt:lpstr>宋体</vt:lpstr>
      <vt:lpstr>宋体</vt:lpstr>
      <vt:lpstr>Arial</vt:lpstr>
      <vt:lpstr>Calibri</vt:lpstr>
      <vt:lpstr>Verdana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Shao_Lee 李宜珈</dc:creator>
  <cp:lastModifiedBy>Julianne_Xu徐玉蓮</cp:lastModifiedBy>
  <cp:revision>81</cp:revision>
  <dcterms:created xsi:type="dcterms:W3CDTF">2021-08-05T04:16:37Z</dcterms:created>
  <dcterms:modified xsi:type="dcterms:W3CDTF">2024-03-07T01:43:59Z</dcterms:modified>
</cp:coreProperties>
</file>